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335" r:id="rId5"/>
    <p:sldId id="336" r:id="rId6"/>
    <p:sldId id="337" r:id="rId7"/>
    <p:sldId id="339" r:id="rId8"/>
    <p:sldId id="348" r:id="rId9"/>
    <p:sldId id="340" r:id="rId10"/>
    <p:sldId id="341" r:id="rId11"/>
    <p:sldId id="349" r:id="rId12"/>
    <p:sldId id="350" r:id="rId13"/>
    <p:sldId id="351" r:id="rId14"/>
    <p:sldId id="352" r:id="rId15"/>
    <p:sldId id="353" r:id="rId16"/>
    <p:sldId id="354" r:id="rId17"/>
    <p:sldId id="342" r:id="rId18"/>
    <p:sldId id="355" r:id="rId19"/>
    <p:sldId id="356" r:id="rId20"/>
    <p:sldId id="357" r:id="rId21"/>
    <p:sldId id="358" r:id="rId22"/>
    <p:sldId id="359" r:id="rId23"/>
    <p:sldId id="360" r:id="rId24"/>
    <p:sldId id="361" r:id="rId25"/>
    <p:sldId id="362" r:id="rId26"/>
    <p:sldId id="34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varScale="1">
        <p:scale>
          <a:sx n="81" d="100"/>
          <a:sy n="81" d="100"/>
        </p:scale>
        <p:origin x="754" y="6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5/21/2024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5732911"/>
          </a:xfrm>
        </p:spPr>
        <p:txBody>
          <a:bodyPr>
            <a:normAutofit/>
          </a:bodyPr>
          <a:lstStyle/>
          <a:p>
            <a:pPr algn="ctr"/>
            <a:r>
              <a:rPr lang="en-US" dirty="0"/>
              <a:t>SMART HOME AUTOMATION SYSTEM</a:t>
            </a:r>
            <a:br>
              <a:rPr lang="en-US" dirty="0"/>
            </a:br>
            <a:br>
              <a:rPr lang="en-US" dirty="0"/>
            </a:br>
            <a:br>
              <a:rPr lang="en-US" dirty="0"/>
            </a:br>
            <a:r>
              <a:rPr lang="en-US" sz="2400" dirty="0" err="1"/>
              <a:t>Ragavendar</a:t>
            </a:r>
            <a:r>
              <a:rPr lang="en-US" sz="2400" dirty="0"/>
              <a:t> 210701202</a:t>
            </a:r>
            <a:br>
              <a:rPr lang="en-US" sz="2400" dirty="0"/>
            </a:br>
            <a:r>
              <a:rPr lang="en-US" sz="2400" dirty="0"/>
              <a:t>Raghav 210701203</a:t>
            </a:r>
            <a:br>
              <a:rPr lang="en-US" dirty="0"/>
            </a:br>
            <a:endParaRPr lang="en-US"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DHT22 SENSOR</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064" y="2005263"/>
            <a:ext cx="6054491" cy="3243194"/>
          </a:xfrm>
        </p:spPr>
        <p:txBody>
          <a:bodyPr>
            <a:normAutofit/>
          </a:bodyPr>
          <a:lstStyle/>
          <a:p>
            <a:pPr algn="just"/>
            <a:r>
              <a:rPr lang="en-US" b="0" i="0" dirty="0">
                <a:solidFill>
                  <a:srgbClr val="0D0D0D"/>
                </a:solidFill>
                <a:effectLst/>
                <a:highlight>
                  <a:srgbClr val="FFFFFF"/>
                </a:highlight>
              </a:rPr>
              <a:t>The DHT22, also known as AM2302, is a digital sensor that measures both temperature and humidity. It is widely used in environmental monitoring and control applications due to its high accuracy and reliability.</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dirty="0"/>
          </a:p>
        </p:txBody>
      </p:sp>
      <p:pic>
        <p:nvPicPr>
          <p:cNvPr id="4098" name="Picture 2" descr="DHT22 Temperature and Humidity Sensor | Electronics Hub">
            <a:extLst>
              <a:ext uri="{FF2B5EF4-FFF2-40B4-BE49-F238E27FC236}">
                <a16:creationId xmlns:a16="http://schemas.microsoft.com/office/drawing/2014/main" id="{9435555D-15AE-456D-44A8-51C21B52F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554" y="1196026"/>
            <a:ext cx="5244445" cy="4434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07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Jumper wires</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064" y="2005263"/>
            <a:ext cx="5704251" cy="3243194"/>
          </a:xfrm>
        </p:spPr>
        <p:txBody>
          <a:bodyPr>
            <a:normAutofit fontScale="92500"/>
          </a:bodyPr>
          <a:lstStyle/>
          <a:p>
            <a:pPr algn="just"/>
            <a:r>
              <a:rPr lang="en-US" b="0" i="0" dirty="0">
                <a:solidFill>
                  <a:srgbClr val="0D0D0D"/>
                </a:solidFill>
                <a:effectLst/>
                <a:highlight>
                  <a:srgbClr val="FFFFFF"/>
                </a:highlight>
              </a:rPr>
              <a:t>Jumper wires are essential components used in electronics and prototyping to create temporary or permanent connections between the components on a breadboard or other circuit boards.</a:t>
            </a:r>
          </a:p>
          <a:p>
            <a:pPr algn="just"/>
            <a:r>
              <a:rPr lang="en-US" b="1" i="0" dirty="0">
                <a:solidFill>
                  <a:srgbClr val="0D0D0D"/>
                </a:solidFill>
                <a:effectLst/>
                <a:highlight>
                  <a:srgbClr val="FFFFFF"/>
                </a:highlight>
              </a:rPr>
              <a:t>Types of Jumper Wires</a:t>
            </a:r>
            <a:r>
              <a:rPr lang="en-US" b="0" i="0" dirty="0">
                <a:solidFill>
                  <a:srgbClr val="0D0D0D"/>
                </a:solidFill>
                <a:effectLst/>
                <a:highlight>
                  <a:srgbClr val="FFFFFF"/>
                </a:highlight>
              </a:rPr>
              <a:t>:</a:t>
            </a:r>
          </a:p>
          <a:p>
            <a:pPr marL="742950" lvl="1" indent="-285750" algn="just">
              <a:buFont typeface="+mj-lt"/>
              <a:buAutoNum type="arabicPeriod"/>
            </a:pPr>
            <a:r>
              <a:rPr lang="en-US" b="1" i="0" dirty="0">
                <a:solidFill>
                  <a:srgbClr val="0D0D0D"/>
                </a:solidFill>
                <a:effectLst/>
                <a:highlight>
                  <a:srgbClr val="FFFFFF"/>
                </a:highlight>
              </a:rPr>
              <a:t>Male-to-Male</a:t>
            </a:r>
            <a:endParaRPr lang="en-US" b="0" i="0" dirty="0">
              <a:solidFill>
                <a:srgbClr val="0D0D0D"/>
              </a:solidFill>
              <a:effectLst/>
              <a:highlight>
                <a:srgbClr val="FFFFFF"/>
              </a:highlight>
            </a:endParaRPr>
          </a:p>
          <a:p>
            <a:pPr marL="742950" lvl="1" indent="-285750" algn="just">
              <a:buFont typeface="+mj-lt"/>
              <a:buAutoNum type="arabicPeriod"/>
            </a:pPr>
            <a:r>
              <a:rPr lang="en-US" b="1" i="0" dirty="0">
                <a:solidFill>
                  <a:srgbClr val="0D0D0D"/>
                </a:solidFill>
                <a:effectLst/>
                <a:highlight>
                  <a:srgbClr val="FFFFFF"/>
                </a:highlight>
              </a:rPr>
              <a:t>Male-to-Female</a:t>
            </a:r>
            <a:endParaRPr lang="en-US" b="0" i="0" dirty="0">
              <a:solidFill>
                <a:srgbClr val="0D0D0D"/>
              </a:solidFill>
              <a:effectLst/>
              <a:highlight>
                <a:srgbClr val="FFFFFF"/>
              </a:highlight>
            </a:endParaRPr>
          </a:p>
          <a:p>
            <a:pPr marL="742950" lvl="1" indent="-285750" algn="just">
              <a:buFont typeface="+mj-lt"/>
              <a:buAutoNum type="arabicPeriod"/>
            </a:pPr>
            <a:r>
              <a:rPr lang="en-US" b="1" i="0" dirty="0">
                <a:solidFill>
                  <a:srgbClr val="0D0D0D"/>
                </a:solidFill>
                <a:effectLst/>
                <a:highlight>
                  <a:srgbClr val="FFFFFF"/>
                </a:highlight>
              </a:rPr>
              <a:t>Female-to-Female</a:t>
            </a:r>
            <a:r>
              <a:rPr lang="en-US" b="0" i="0" dirty="0">
                <a:solidFill>
                  <a:srgbClr val="0D0D0D"/>
                </a:solidFill>
                <a:effectLst/>
                <a:highlight>
                  <a:srgbClr val="FFFFFF"/>
                </a:highlight>
              </a:rPr>
              <a:t> </a:t>
            </a:r>
          </a:p>
          <a:p>
            <a:pPr marL="742950" lvl="1" indent="-285750" algn="just">
              <a:buFont typeface="+mj-lt"/>
              <a:buAutoNum type="arabicPeriod"/>
            </a:pPr>
            <a:endParaRPr lang="en-US" b="0" i="0" dirty="0">
              <a:solidFill>
                <a:srgbClr val="0D0D0D"/>
              </a:solidFill>
              <a:effectLst/>
              <a:highlight>
                <a:srgbClr val="FFFFFF"/>
              </a:highlight>
            </a:endParaRP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5124" name="Picture 4" descr="40 pin 30CM Jumper wire F/M Australia - Little Bird">
            <a:extLst>
              <a:ext uri="{FF2B5EF4-FFF2-40B4-BE49-F238E27FC236}">
                <a16:creationId xmlns:a16="http://schemas.microsoft.com/office/drawing/2014/main" id="{059CA25E-A5D2-4FEE-191C-A3DBF5E26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315" y="770021"/>
            <a:ext cx="5321969" cy="513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502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BREAD BOARD</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064" y="2005263"/>
            <a:ext cx="6054491" cy="3243194"/>
          </a:xfrm>
        </p:spPr>
        <p:txBody>
          <a:bodyPr>
            <a:normAutofit/>
          </a:bodyPr>
          <a:lstStyle/>
          <a:p>
            <a:pPr algn="just"/>
            <a:r>
              <a:rPr lang="en-US" b="0" i="0" dirty="0">
                <a:solidFill>
                  <a:srgbClr val="0D0D0D"/>
                </a:solidFill>
                <a:effectLst/>
                <a:highlight>
                  <a:srgbClr val="FFFFFF"/>
                </a:highlight>
              </a:rPr>
              <a:t>A breadboard is a fundamental tool used in electronics for prototyping and testing circuits without the need for soldering. It allows for quick and easy assembly and modification of electronic circuits.</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dirty="0"/>
          </a:p>
        </p:txBody>
      </p:sp>
      <p:pic>
        <p:nvPicPr>
          <p:cNvPr id="6146" name="Picture 2" descr="Breadboard (830 point) – Pimoroni">
            <a:extLst>
              <a:ext uri="{FF2B5EF4-FFF2-40B4-BE49-F238E27FC236}">
                <a16:creationId xmlns:a16="http://schemas.microsoft.com/office/drawing/2014/main" id="{501F699F-4174-4C8D-C69A-87D28251E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555" y="545432"/>
            <a:ext cx="4940968" cy="606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394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CIRCUIT DIAGRAM</a:t>
            </a:r>
            <a:endParaRPr lang="en-ZA" dirty="0"/>
          </a:p>
        </p:txBody>
      </p:sp>
    </p:spTree>
    <p:extLst>
      <p:ext uri="{BB962C8B-B14F-4D97-AF65-F5344CB8AC3E}">
        <p14:creationId xmlns:p14="http://schemas.microsoft.com/office/powerpoint/2010/main" val="2035068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pic>
        <p:nvPicPr>
          <p:cNvPr id="2" name="image4.png">
            <a:extLst>
              <a:ext uri="{FF2B5EF4-FFF2-40B4-BE49-F238E27FC236}">
                <a16:creationId xmlns:a16="http://schemas.microsoft.com/office/drawing/2014/main" id="{1C6F465C-09BB-802B-44BC-2B3EC55FC8F5}"/>
              </a:ext>
            </a:extLst>
          </p:cNvPr>
          <p:cNvPicPr/>
          <p:nvPr/>
        </p:nvPicPr>
        <p:blipFill>
          <a:blip r:embed="rId2">
            <a:extLst>
              <a:ext uri="{28A0092B-C50C-407E-A947-70E740481C1C}">
                <a14:useLocalDpi xmlns:a14="http://schemas.microsoft.com/office/drawing/2010/main" val="0"/>
              </a:ext>
            </a:extLst>
          </a:blip>
          <a:srcRect/>
          <a:stretch>
            <a:fillRect/>
          </a:stretch>
        </p:blipFill>
        <p:spPr>
          <a:xfrm>
            <a:off x="2101516" y="529389"/>
            <a:ext cx="7796463" cy="5486400"/>
          </a:xfrm>
          <a:prstGeom prst="rect">
            <a:avLst/>
          </a:prstGeom>
          <a:ln/>
        </p:spPr>
      </p:pic>
    </p:spTree>
    <p:extLst>
      <p:ext uri="{BB962C8B-B14F-4D97-AF65-F5344CB8AC3E}">
        <p14:creationId xmlns:p14="http://schemas.microsoft.com/office/powerpoint/2010/main" val="812209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ARCHITECTURE DIAGRAM</a:t>
            </a:r>
            <a:endParaRPr lang="en-ZA" dirty="0"/>
          </a:p>
        </p:txBody>
      </p:sp>
    </p:spTree>
    <p:extLst>
      <p:ext uri="{BB962C8B-B14F-4D97-AF65-F5344CB8AC3E}">
        <p14:creationId xmlns:p14="http://schemas.microsoft.com/office/powerpoint/2010/main" val="1889177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pic>
        <p:nvPicPr>
          <p:cNvPr id="4" name="image6.png">
            <a:extLst>
              <a:ext uri="{FF2B5EF4-FFF2-40B4-BE49-F238E27FC236}">
                <a16:creationId xmlns:a16="http://schemas.microsoft.com/office/drawing/2014/main" id="{65C1BE63-0BE1-C4ED-0C76-675AF2B9B27F}"/>
              </a:ext>
            </a:extLst>
          </p:cNvPr>
          <p:cNvPicPr/>
          <p:nvPr/>
        </p:nvPicPr>
        <p:blipFill>
          <a:blip r:embed="rId2"/>
          <a:srcRect/>
          <a:stretch>
            <a:fillRect/>
          </a:stretch>
        </p:blipFill>
        <p:spPr>
          <a:xfrm>
            <a:off x="3148012" y="401053"/>
            <a:ext cx="5895975" cy="5845569"/>
          </a:xfrm>
          <a:prstGeom prst="rect">
            <a:avLst/>
          </a:prstGeom>
          <a:ln/>
        </p:spPr>
      </p:pic>
    </p:spTree>
    <p:extLst>
      <p:ext uri="{BB962C8B-B14F-4D97-AF65-F5344CB8AC3E}">
        <p14:creationId xmlns:p14="http://schemas.microsoft.com/office/powerpoint/2010/main" val="270054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RESULTS/OUTPUT</a:t>
            </a:r>
            <a:endParaRPr lang="en-ZA" dirty="0"/>
          </a:p>
        </p:txBody>
      </p:sp>
    </p:spTree>
    <p:extLst>
      <p:ext uri="{BB962C8B-B14F-4D97-AF65-F5344CB8AC3E}">
        <p14:creationId xmlns:p14="http://schemas.microsoft.com/office/powerpoint/2010/main" val="990040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18</a:t>
            </a:fld>
            <a:endParaRPr lang="en-US" dirty="0"/>
          </a:p>
        </p:txBody>
      </p:sp>
      <p:pic>
        <p:nvPicPr>
          <p:cNvPr id="4" name="image5.jpg">
            <a:extLst>
              <a:ext uri="{FF2B5EF4-FFF2-40B4-BE49-F238E27FC236}">
                <a16:creationId xmlns:a16="http://schemas.microsoft.com/office/drawing/2014/main" id="{2F888E87-32B6-E5AD-83A0-84C00737F97C}"/>
              </a:ext>
            </a:extLst>
          </p:cNvPr>
          <p:cNvPicPr/>
          <p:nvPr/>
        </p:nvPicPr>
        <p:blipFill>
          <a:blip r:embed="rId2"/>
          <a:srcRect t="3797" b="27475"/>
          <a:stretch>
            <a:fillRect/>
          </a:stretch>
        </p:blipFill>
        <p:spPr>
          <a:xfrm>
            <a:off x="424615" y="246253"/>
            <a:ext cx="5895975" cy="5983705"/>
          </a:xfrm>
          <a:prstGeom prst="rect">
            <a:avLst/>
          </a:prstGeom>
          <a:ln/>
        </p:spPr>
      </p:pic>
      <p:sp>
        <p:nvSpPr>
          <p:cNvPr id="6" name="TextBox 5">
            <a:extLst>
              <a:ext uri="{FF2B5EF4-FFF2-40B4-BE49-F238E27FC236}">
                <a16:creationId xmlns:a16="http://schemas.microsoft.com/office/drawing/2014/main" id="{22592727-32C2-99B5-6E59-E8AF3B0DB591}"/>
              </a:ext>
            </a:extLst>
          </p:cNvPr>
          <p:cNvSpPr txBox="1"/>
          <p:nvPr/>
        </p:nvSpPr>
        <p:spPr>
          <a:xfrm>
            <a:off x="6320589" y="2637940"/>
            <a:ext cx="5651451" cy="1200329"/>
          </a:xfrm>
          <a:prstGeom prst="rect">
            <a:avLst/>
          </a:prstGeom>
          <a:noFill/>
        </p:spPr>
        <p:txBody>
          <a:bodyPr wrap="square">
            <a:spAutoFit/>
          </a:bodyPr>
          <a:lstStyle/>
          <a:p>
            <a:pPr marL="0" marR="0" algn="just">
              <a:spcBef>
                <a:spcPts val="0"/>
              </a:spcBef>
              <a:spcAft>
                <a:spcPts val="0"/>
              </a:spcAft>
            </a:pPr>
            <a:r>
              <a:rPr lang="en-US" sz="1800" dirty="0">
                <a:effectLst/>
                <a:ea typeface="Times New Roman" panose="02020603050405020304" pitchFamily="18" charset="0"/>
              </a:rPr>
              <a:t>Home Automation User Interface that is accessible any where private within a network</a:t>
            </a:r>
          </a:p>
          <a:p>
            <a:br>
              <a:rPr lang="en-US" sz="1800" dirty="0">
                <a:effectLst/>
                <a:latin typeface="Times New Roman" panose="02020603050405020304" pitchFamily="18" charset="0"/>
                <a:ea typeface="Times New Roman" panose="02020603050405020304" pitchFamily="18" charset="0"/>
              </a:rPr>
            </a:br>
            <a:endParaRPr lang="en-US" dirty="0"/>
          </a:p>
        </p:txBody>
      </p:sp>
    </p:spTree>
    <p:extLst>
      <p:ext uri="{BB962C8B-B14F-4D97-AF65-F5344CB8AC3E}">
        <p14:creationId xmlns:p14="http://schemas.microsoft.com/office/powerpoint/2010/main" val="2806327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19</a:t>
            </a:fld>
            <a:endParaRPr lang="en-US" dirty="0"/>
          </a:p>
        </p:txBody>
      </p:sp>
      <p:sp>
        <p:nvSpPr>
          <p:cNvPr id="6" name="TextBox 5">
            <a:extLst>
              <a:ext uri="{FF2B5EF4-FFF2-40B4-BE49-F238E27FC236}">
                <a16:creationId xmlns:a16="http://schemas.microsoft.com/office/drawing/2014/main" id="{22592727-32C2-99B5-6E59-E8AF3B0DB591}"/>
              </a:ext>
            </a:extLst>
          </p:cNvPr>
          <p:cNvSpPr txBox="1"/>
          <p:nvPr/>
        </p:nvSpPr>
        <p:spPr>
          <a:xfrm>
            <a:off x="6372520" y="2637940"/>
            <a:ext cx="5819480" cy="875945"/>
          </a:xfrm>
          <a:prstGeom prst="rect">
            <a:avLst/>
          </a:prstGeom>
          <a:noFill/>
        </p:spPr>
        <p:txBody>
          <a:bodyPr wrap="square">
            <a:spAutoFit/>
          </a:bodyPr>
          <a:lstStyle/>
          <a:p>
            <a:pPr marL="88900" marR="0" algn="just">
              <a:lnSpc>
                <a:spcPct val="150000"/>
              </a:lnSpc>
              <a:spcBef>
                <a:spcPts val="810"/>
              </a:spcBef>
              <a:spcAft>
                <a:spcPts val="0"/>
              </a:spcAft>
            </a:pPr>
            <a:r>
              <a:rPr lang="en-US" dirty="0">
                <a:solidFill>
                  <a:srgbClr val="444444"/>
                </a:solidFill>
                <a:ea typeface="Times New Roman" panose="02020603050405020304" pitchFamily="18" charset="0"/>
              </a:rPr>
              <a:t>T</a:t>
            </a:r>
            <a:r>
              <a:rPr lang="en-US" sz="1800" dirty="0">
                <a:solidFill>
                  <a:srgbClr val="444444"/>
                </a:solidFill>
                <a:effectLst/>
                <a:ea typeface="Times New Roman" panose="02020603050405020304" pitchFamily="18" charset="0"/>
              </a:rPr>
              <a:t>he connections made to the Home Automation System with the</a:t>
            </a:r>
            <a:r>
              <a:rPr lang="en-US" dirty="0">
                <a:ea typeface="Times New Roman" panose="02020603050405020304" pitchFamily="18" charset="0"/>
              </a:rPr>
              <a:t> </a:t>
            </a:r>
            <a:r>
              <a:rPr lang="en-US" sz="1800" dirty="0">
                <a:solidFill>
                  <a:srgbClr val="444444"/>
                </a:solidFill>
                <a:effectLst/>
                <a:ea typeface="Times New Roman" panose="02020603050405020304" pitchFamily="18" charset="0"/>
              </a:rPr>
              <a:t>esp32. </a:t>
            </a:r>
            <a:endParaRPr lang="en-US" dirty="0"/>
          </a:p>
        </p:txBody>
      </p:sp>
      <p:pic>
        <p:nvPicPr>
          <p:cNvPr id="7" name="image3.jpg">
            <a:extLst>
              <a:ext uri="{FF2B5EF4-FFF2-40B4-BE49-F238E27FC236}">
                <a16:creationId xmlns:a16="http://schemas.microsoft.com/office/drawing/2014/main" id="{ADBF7BAD-6479-13E4-C952-05689E0F9A4D}"/>
              </a:ext>
            </a:extLst>
          </p:cNvPr>
          <p:cNvPicPr/>
          <p:nvPr/>
        </p:nvPicPr>
        <p:blipFill>
          <a:blip r:embed="rId2"/>
          <a:srcRect/>
          <a:stretch>
            <a:fillRect/>
          </a:stretch>
        </p:blipFill>
        <p:spPr>
          <a:xfrm>
            <a:off x="312320" y="1419225"/>
            <a:ext cx="5895975" cy="4019550"/>
          </a:xfrm>
          <a:prstGeom prst="rect">
            <a:avLst/>
          </a:prstGeom>
          <a:ln/>
        </p:spPr>
      </p:pic>
    </p:spTree>
    <p:extLst>
      <p:ext uri="{BB962C8B-B14F-4D97-AF65-F5344CB8AC3E}">
        <p14:creationId xmlns:p14="http://schemas.microsoft.com/office/powerpoint/2010/main" val="4007442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Introduction and Purpose of the project</a:t>
            </a:r>
          </a:p>
          <a:p>
            <a:r>
              <a:rPr lang="en-US" dirty="0"/>
              <a:t>Components used</a:t>
            </a:r>
          </a:p>
          <a:p>
            <a:r>
              <a:rPr lang="en-US" dirty="0"/>
              <a:t>Circuit diagram</a:t>
            </a:r>
          </a:p>
          <a:p>
            <a:r>
              <a:rPr lang="en-US" dirty="0"/>
              <a:t>Results</a:t>
            </a:r>
          </a:p>
          <a:p>
            <a:r>
              <a:rPr lang="en-US" dirty="0"/>
              <a:t>Conclusion and Future Scope</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pPr algn="ctr"/>
            <a:r>
              <a:rPr lang="en-US" dirty="0"/>
              <a:t>CONCLUSION AND FUTURE SCOPE</a:t>
            </a:r>
            <a:endParaRPr lang="en-ZA" dirty="0"/>
          </a:p>
        </p:txBody>
      </p:sp>
    </p:spTree>
    <p:extLst>
      <p:ext uri="{BB962C8B-B14F-4D97-AF65-F5344CB8AC3E}">
        <p14:creationId xmlns:p14="http://schemas.microsoft.com/office/powerpoint/2010/main" val="3523008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CONCLUSION</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normAutofit fontScale="92500"/>
          </a:bodyPr>
          <a:lstStyle/>
          <a:p>
            <a:pPr marL="0" marR="0" algn="just">
              <a:lnSpc>
                <a:spcPct val="150000"/>
              </a:lnSpc>
              <a:spcBef>
                <a:spcPts val="1500"/>
              </a:spcBef>
              <a:spcAft>
                <a:spcPts val="1500"/>
              </a:spcAft>
            </a:pPr>
            <a:r>
              <a:rPr lang="en-US" sz="1800" dirty="0">
                <a:solidFill>
                  <a:srgbClr val="0D0D0D"/>
                </a:solidFill>
                <a:effectLst/>
                <a:highlight>
                  <a:srgbClr val="FFFFFF"/>
                </a:highlight>
                <a:ea typeface="Times New Roman" panose="02020603050405020304" pitchFamily="18" charset="0"/>
              </a:rPr>
              <a:t>In this project, a simple yet effective home automation system was developed using various components like sensors, actuators, and a microcontroller. </a:t>
            </a:r>
          </a:p>
          <a:p>
            <a:pPr marL="0" marR="0" algn="just">
              <a:lnSpc>
                <a:spcPct val="150000"/>
              </a:lnSpc>
              <a:spcBef>
                <a:spcPts val="1500"/>
              </a:spcBef>
              <a:spcAft>
                <a:spcPts val="1500"/>
              </a:spcAft>
            </a:pPr>
            <a:r>
              <a:rPr lang="en-US" sz="1800" dirty="0">
                <a:solidFill>
                  <a:srgbClr val="0D0D0D"/>
                </a:solidFill>
                <a:effectLst/>
                <a:highlight>
                  <a:srgbClr val="FFFFFF"/>
                </a:highlight>
                <a:ea typeface="Times New Roman" panose="02020603050405020304" pitchFamily="18" charset="0"/>
              </a:rPr>
              <a:t>The system allows for remote monitoring and control of devices such as LEDs, fans, and bulbs through a web interface. </a:t>
            </a:r>
          </a:p>
          <a:p>
            <a:pPr marL="0" marR="0" algn="just">
              <a:lnSpc>
                <a:spcPct val="150000"/>
              </a:lnSpc>
              <a:spcBef>
                <a:spcPts val="1500"/>
              </a:spcBef>
              <a:spcAft>
                <a:spcPts val="1500"/>
              </a:spcAft>
            </a:pPr>
            <a:r>
              <a:rPr lang="en-US" sz="1800" dirty="0">
                <a:solidFill>
                  <a:srgbClr val="0D0D0D"/>
                </a:solidFill>
                <a:effectLst/>
                <a:highlight>
                  <a:srgbClr val="FFFFFF"/>
                </a:highlight>
                <a:ea typeface="Times New Roman" panose="02020603050405020304" pitchFamily="18" charset="0"/>
              </a:rPr>
              <a:t>Additionally, environmental parameters like temperature, humidity, light intensity, and presence detection were integrated for enhanced automation.</a:t>
            </a:r>
            <a:endParaRPr lang="en-US" sz="1800" dirty="0">
              <a:effectLst/>
              <a:highlight>
                <a:srgbClr val="FFFFFF"/>
              </a:highlight>
              <a:ea typeface="Times New Roman" panose="02020603050405020304" pitchFamily="18" charset="0"/>
            </a:endParaRP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1324955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FUTURE WORK</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pPr marL="0" marR="0" algn="just">
              <a:lnSpc>
                <a:spcPct val="150000"/>
              </a:lnSpc>
              <a:spcBef>
                <a:spcPts val="1500"/>
              </a:spcBef>
              <a:spcAft>
                <a:spcPts val="1500"/>
              </a:spcAft>
            </a:pPr>
            <a:r>
              <a:rPr lang="en-US" sz="1800" dirty="0">
                <a:effectLst/>
                <a:highlight>
                  <a:srgbClr val="FFFFFF"/>
                </a:highlight>
                <a:ea typeface="Times New Roman" panose="02020603050405020304" pitchFamily="18" charset="0"/>
              </a:rPr>
              <a:t>Platform Expansion</a:t>
            </a:r>
          </a:p>
          <a:p>
            <a:pPr marL="0" marR="0" algn="just">
              <a:lnSpc>
                <a:spcPct val="150000"/>
              </a:lnSpc>
              <a:spcBef>
                <a:spcPts val="1500"/>
              </a:spcBef>
              <a:spcAft>
                <a:spcPts val="1500"/>
              </a:spcAft>
            </a:pPr>
            <a:r>
              <a:rPr lang="en-US" sz="1800" dirty="0">
                <a:highlight>
                  <a:srgbClr val="FFFFFF"/>
                </a:highlight>
                <a:ea typeface="Times New Roman" panose="02020603050405020304" pitchFamily="18" charset="0"/>
              </a:rPr>
              <a:t>Speech Interaction</a:t>
            </a:r>
          </a:p>
          <a:p>
            <a:pPr marL="0" marR="0" algn="just">
              <a:lnSpc>
                <a:spcPct val="150000"/>
              </a:lnSpc>
              <a:spcBef>
                <a:spcPts val="1500"/>
              </a:spcBef>
              <a:spcAft>
                <a:spcPts val="1500"/>
              </a:spcAft>
            </a:pPr>
            <a:r>
              <a:rPr lang="en-US" sz="1800" dirty="0">
                <a:effectLst/>
                <a:highlight>
                  <a:srgbClr val="FFFFFF"/>
                </a:highlight>
                <a:ea typeface="Times New Roman" panose="02020603050405020304" pitchFamily="18" charset="0"/>
              </a:rPr>
              <a:t>Voi</a:t>
            </a:r>
            <a:r>
              <a:rPr lang="en-US" sz="1800" dirty="0">
                <a:highlight>
                  <a:srgbClr val="FFFFFF"/>
                </a:highlight>
                <a:ea typeface="Times New Roman" panose="02020603050405020304" pitchFamily="18" charset="0"/>
              </a:rPr>
              <a:t>ce Recognition</a:t>
            </a:r>
          </a:p>
          <a:p>
            <a:pPr marL="0" marR="0" algn="just">
              <a:lnSpc>
                <a:spcPct val="150000"/>
              </a:lnSpc>
              <a:spcBef>
                <a:spcPts val="1500"/>
              </a:spcBef>
              <a:spcAft>
                <a:spcPts val="1500"/>
              </a:spcAft>
            </a:pPr>
            <a:r>
              <a:rPr lang="en-US" sz="1800" dirty="0">
                <a:highlight>
                  <a:srgbClr val="FFFFFF"/>
                </a:highlight>
                <a:ea typeface="Times New Roman" panose="02020603050405020304" pitchFamily="18" charset="0"/>
              </a:rPr>
              <a:t>Security Enhancement</a:t>
            </a:r>
            <a:endParaRPr lang="en-US" sz="1800" dirty="0">
              <a:effectLst/>
              <a:highlight>
                <a:srgbClr val="FFFFFF"/>
              </a:highlight>
              <a:ea typeface="Times New Roman" panose="02020603050405020304" pitchFamily="18" charset="0"/>
            </a:endParaRP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1098301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pPr algn="ctr"/>
            <a:r>
              <a:rPr lang="en-US" dirty="0"/>
              <a:t> INTRODUCTION AND PURPOSE OF THE PROJECT</a:t>
            </a:r>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INTRODUCTION</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normAutofit fontScale="70000" lnSpcReduction="20000"/>
          </a:bodyPr>
          <a:lstStyle/>
          <a:p>
            <a:pPr algn="just"/>
            <a:r>
              <a:rPr lang="en-US" sz="1800" dirty="0">
                <a:solidFill>
                  <a:srgbClr val="444444"/>
                </a:solidFill>
                <a:effectLst/>
                <a:ea typeface="Times New Roman" panose="02020603050405020304" pitchFamily="18" charset="0"/>
              </a:rPr>
              <a:t>The use of automation is emerging with the help of internet providing possibility of objects to work it-self. </a:t>
            </a:r>
          </a:p>
          <a:p>
            <a:pPr algn="just"/>
            <a:r>
              <a:rPr lang="en-US" sz="1800" dirty="0">
                <a:solidFill>
                  <a:srgbClr val="444444"/>
                </a:solidFill>
                <a:effectLst/>
                <a:ea typeface="Times New Roman" panose="02020603050405020304" pitchFamily="18" charset="0"/>
              </a:rPr>
              <a:t>With recent advancements to the fast speed internet, IoT will be playing a vital role in our daily tasks in present and future.</a:t>
            </a:r>
          </a:p>
          <a:p>
            <a:pPr algn="just"/>
            <a:r>
              <a:rPr lang="en-US" sz="1800" dirty="0">
                <a:solidFill>
                  <a:srgbClr val="444444"/>
                </a:solidFill>
                <a:effectLst/>
                <a:ea typeface="Times New Roman" panose="02020603050405020304" pitchFamily="18" charset="0"/>
              </a:rPr>
              <a:t> IoT is offering feasibility and effectiveness to the system that are based upon it. These modern technologies are creating comfort and standard way of living because of its time, energy and cost efficiency.</a:t>
            </a:r>
          </a:p>
          <a:p>
            <a:pPr algn="just"/>
            <a:r>
              <a:rPr lang="en-US" sz="1800" dirty="0">
                <a:solidFill>
                  <a:srgbClr val="444444"/>
                </a:solidFill>
                <a:effectLst/>
                <a:ea typeface="Times New Roman" panose="02020603050405020304" pitchFamily="18" charset="0"/>
              </a:rPr>
              <a:t> In this modern world, where things are going to be on our finger tips, our daily household appliances will also be controlled with our smartphones. </a:t>
            </a:r>
          </a:p>
          <a:p>
            <a:pPr algn="just"/>
            <a:r>
              <a:rPr lang="en-US" sz="1800" dirty="0">
                <a:solidFill>
                  <a:srgbClr val="444444"/>
                </a:solidFill>
                <a:effectLst/>
                <a:ea typeface="Times New Roman" panose="02020603050405020304" pitchFamily="18" charset="0"/>
              </a:rPr>
              <a:t>This will allow us to manage the usage smartly, and can help in building of an eco-friendly environment. </a:t>
            </a:r>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09900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Purpose of the project</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pPr algn="just"/>
            <a:r>
              <a:rPr lang="en-US" sz="1600" b="0" i="0" dirty="0">
                <a:solidFill>
                  <a:srgbClr val="0D0D0D"/>
                </a:solidFill>
                <a:effectLst/>
                <a:highlight>
                  <a:srgbClr val="FFFFFF"/>
                </a:highlight>
              </a:rPr>
              <a:t>The primary purpose of home automation systems using IoT is to create a smarter, safer, and more efficient living environment. </a:t>
            </a:r>
          </a:p>
          <a:p>
            <a:pPr algn="just"/>
            <a:r>
              <a:rPr lang="en-US" sz="1600" b="0" i="0" dirty="0">
                <a:solidFill>
                  <a:srgbClr val="0D0D0D"/>
                </a:solidFill>
                <a:effectLst/>
                <a:highlight>
                  <a:srgbClr val="FFFFFF"/>
                </a:highlight>
              </a:rPr>
              <a:t>These systems leverage the power of interconnected devices to provide enhanced convenience, security, energy efficiency, and overall quality of life for homeowners. </a:t>
            </a:r>
          </a:p>
          <a:p>
            <a:pPr algn="just"/>
            <a:r>
              <a:rPr lang="en-US" sz="1600" b="0" i="0" dirty="0">
                <a:solidFill>
                  <a:srgbClr val="0D0D0D"/>
                </a:solidFill>
                <a:effectLst/>
                <a:highlight>
                  <a:srgbClr val="FFFFFF"/>
                </a:highlight>
              </a:rPr>
              <a:t>By automating routine tasks and enabling remote monitoring and control, IoT-based home automation systems make homes more responsive to the needs and preferences of their occupants, ultimately leading to a more comfortable and efficient living experience.</a:t>
            </a:r>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650407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COMPONENTS USED</a:t>
            </a:r>
            <a:endParaRPr lang="en-ZA" dirty="0"/>
          </a:p>
        </p:txBody>
      </p:sp>
    </p:spTree>
    <p:extLst>
      <p:ext uri="{BB962C8B-B14F-4D97-AF65-F5344CB8AC3E}">
        <p14:creationId xmlns:p14="http://schemas.microsoft.com/office/powerpoint/2010/main" val="404339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ESP 32</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064" y="1508290"/>
            <a:ext cx="6054491" cy="4738332"/>
          </a:xfrm>
        </p:spPr>
        <p:txBody>
          <a:bodyPr>
            <a:noAutofit/>
          </a:bodyPr>
          <a:lstStyle/>
          <a:p>
            <a:pPr algn="just"/>
            <a:r>
              <a:rPr lang="en-US" sz="1400" b="0" i="0" dirty="0">
                <a:solidFill>
                  <a:srgbClr val="3A3A3A"/>
                </a:solidFill>
                <a:effectLst/>
              </a:rPr>
              <a:t>ESP32 is a low-powered, low-cost microcontroller (MCU) board</a:t>
            </a:r>
          </a:p>
          <a:p>
            <a:pPr algn="just">
              <a:buFont typeface="+mj-lt"/>
              <a:buAutoNum type="arabicPeriod"/>
            </a:pPr>
            <a:r>
              <a:rPr lang="en-US" sz="1400" b="1" i="0" dirty="0">
                <a:solidFill>
                  <a:srgbClr val="0D0D0D"/>
                </a:solidFill>
                <a:effectLst/>
                <a:highlight>
                  <a:srgbClr val="FFFFFF"/>
                </a:highlight>
              </a:rPr>
              <a:t>Dual-Core Processor</a:t>
            </a:r>
            <a:r>
              <a:rPr lang="en-US" sz="1400" b="0" i="0" dirty="0">
                <a:solidFill>
                  <a:srgbClr val="0D0D0D"/>
                </a:solidFill>
                <a:effectLst/>
                <a:highlight>
                  <a:srgbClr val="FFFFFF"/>
                </a:highlight>
              </a:rPr>
              <a:t>: The ESP32 features a dual-core </a:t>
            </a:r>
            <a:r>
              <a:rPr lang="en-US" sz="1400" b="0" i="0" dirty="0" err="1">
                <a:solidFill>
                  <a:srgbClr val="0D0D0D"/>
                </a:solidFill>
                <a:effectLst/>
                <a:highlight>
                  <a:srgbClr val="FFFFFF"/>
                </a:highlight>
              </a:rPr>
              <a:t>Tensilica</a:t>
            </a:r>
            <a:r>
              <a:rPr lang="en-US" sz="1400" b="0" i="0" dirty="0">
                <a:solidFill>
                  <a:srgbClr val="0D0D0D"/>
                </a:solidFill>
                <a:effectLst/>
                <a:highlight>
                  <a:srgbClr val="FFFFFF"/>
                </a:highlight>
              </a:rPr>
              <a:t> Xtensa LX6 microprocessor, offering significant computational power for handling complex tasks.</a:t>
            </a:r>
          </a:p>
          <a:p>
            <a:pPr algn="just">
              <a:buFont typeface="+mj-lt"/>
              <a:buAutoNum type="arabicPeriod"/>
            </a:pPr>
            <a:r>
              <a:rPr lang="en-US" sz="1400" b="1" i="0" dirty="0">
                <a:solidFill>
                  <a:srgbClr val="0D0D0D"/>
                </a:solidFill>
                <a:effectLst/>
                <a:highlight>
                  <a:srgbClr val="FFFFFF"/>
                </a:highlight>
              </a:rPr>
              <a:t>Wi-Fi and Bluetooth Connectivity</a:t>
            </a:r>
            <a:r>
              <a:rPr lang="en-US" sz="1400" b="0" i="0" dirty="0">
                <a:solidFill>
                  <a:srgbClr val="0D0D0D"/>
                </a:solidFill>
                <a:effectLst/>
                <a:highlight>
                  <a:srgbClr val="FFFFFF"/>
                </a:highlight>
              </a:rPr>
              <a:t>: It integrates both Wi-Fi (802.11 b/g/n) and Bluetooth (v4.2 BR/EDR and BLE) capabilities, allowing for robust wireless communication.</a:t>
            </a:r>
          </a:p>
          <a:p>
            <a:pPr algn="just">
              <a:buFont typeface="+mj-lt"/>
              <a:buAutoNum type="arabicPeriod"/>
            </a:pPr>
            <a:r>
              <a:rPr lang="en-US" sz="1400" b="1" i="0" dirty="0">
                <a:solidFill>
                  <a:srgbClr val="0D0D0D"/>
                </a:solidFill>
                <a:effectLst/>
                <a:highlight>
                  <a:srgbClr val="FFFFFF"/>
                </a:highlight>
              </a:rPr>
              <a:t>Rich Peripheral Set</a:t>
            </a:r>
            <a:r>
              <a:rPr lang="en-US" sz="1400" b="0" i="0" dirty="0">
                <a:solidFill>
                  <a:srgbClr val="0D0D0D"/>
                </a:solidFill>
                <a:effectLst/>
                <a:highlight>
                  <a:srgbClr val="FFFFFF"/>
                </a:highlight>
              </a:rPr>
              <a:t>: The ESP32 includes a wide range of peripherals such as GPIOs, ADCs (Analog-to-Digital Converters), DACs (Digital-to-Analog Converters), UARTs, SPI, I2C, I2S, PWM, and touch sensors.</a:t>
            </a:r>
          </a:p>
          <a:p>
            <a:pPr algn="just">
              <a:buFont typeface="+mj-lt"/>
              <a:buAutoNum type="arabicPeriod"/>
            </a:pPr>
            <a:r>
              <a:rPr lang="en-US" sz="1400" b="1" i="0" dirty="0">
                <a:solidFill>
                  <a:srgbClr val="0D0D0D"/>
                </a:solidFill>
                <a:effectLst/>
                <a:highlight>
                  <a:srgbClr val="FFFFFF"/>
                </a:highlight>
              </a:rPr>
              <a:t>Low Power Consumption</a:t>
            </a:r>
            <a:r>
              <a:rPr lang="en-US" sz="1400" b="0" i="0" dirty="0">
                <a:solidFill>
                  <a:srgbClr val="0D0D0D"/>
                </a:solidFill>
                <a:effectLst/>
                <a:highlight>
                  <a:srgbClr val="FFFFFF"/>
                </a:highlight>
              </a:rPr>
              <a:t>: Designed for energy efficiency, the ESP32 supports various power-saving modes, making it suitable for battery-powered applications.</a:t>
            </a:r>
          </a:p>
          <a:p>
            <a:pPr algn="just">
              <a:buFont typeface="+mj-lt"/>
              <a:buAutoNum type="arabicPeriod"/>
            </a:pPr>
            <a:r>
              <a:rPr lang="en-US" sz="1400" b="1" i="0" dirty="0">
                <a:solidFill>
                  <a:srgbClr val="0D0D0D"/>
                </a:solidFill>
                <a:effectLst/>
                <a:highlight>
                  <a:srgbClr val="FFFFFF"/>
                </a:highlight>
              </a:rPr>
              <a:t>High Performance</a:t>
            </a:r>
            <a:r>
              <a:rPr lang="en-US" sz="1400" b="0" i="0" dirty="0">
                <a:solidFill>
                  <a:srgbClr val="0D0D0D"/>
                </a:solidFill>
                <a:effectLst/>
                <a:highlight>
                  <a:srgbClr val="FFFFFF"/>
                </a:highlight>
              </a:rPr>
              <a:t>: With clock speeds up to 240 MHz and ample RAM, the ESP32 can handle demanding processing tasks and real-time operations.</a:t>
            </a:r>
          </a:p>
          <a:p>
            <a:pPr algn="just"/>
            <a:endParaRPr lang="en-US" sz="1400"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pic>
        <p:nvPicPr>
          <p:cNvPr id="1026" name="Picture 2" descr="ESP32 for IoT: A Complete Guide">
            <a:extLst>
              <a:ext uri="{FF2B5EF4-FFF2-40B4-BE49-F238E27FC236}">
                <a16:creationId xmlns:a16="http://schemas.microsoft.com/office/drawing/2014/main" id="{215A00B6-FA49-5DE0-D79E-A9138B81D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638" y="1581057"/>
            <a:ext cx="4478227" cy="324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471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Ultrasonic sensor</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064" y="2005263"/>
            <a:ext cx="6054491" cy="4131586"/>
          </a:xfrm>
        </p:spPr>
        <p:txBody>
          <a:bodyPr>
            <a:noAutofit/>
          </a:bodyPr>
          <a:lstStyle/>
          <a:p>
            <a:pPr algn="just"/>
            <a:r>
              <a:rPr lang="en-US" sz="1050" b="0" i="0" dirty="0">
                <a:solidFill>
                  <a:srgbClr val="0D0D0D"/>
                </a:solidFill>
                <a:effectLst/>
                <a:highlight>
                  <a:srgbClr val="FFFFFF"/>
                </a:highlight>
              </a:rPr>
              <a:t>An ultrasonic sensor is an electronic device used to measure distance or detect objects by using ultrasonic waves. It works on the principle of echolocation, similar to how bats navigate.</a:t>
            </a:r>
          </a:p>
          <a:p>
            <a:pPr algn="just"/>
            <a:r>
              <a:rPr lang="en-US" sz="1050" b="1" i="0" dirty="0">
                <a:solidFill>
                  <a:srgbClr val="0D0D0D"/>
                </a:solidFill>
                <a:effectLst/>
                <a:highlight>
                  <a:srgbClr val="FFFFFF"/>
                </a:highlight>
              </a:rPr>
              <a:t>Key Features</a:t>
            </a:r>
          </a:p>
          <a:p>
            <a:pPr algn="just">
              <a:buFont typeface="+mj-lt"/>
              <a:buAutoNum type="arabicPeriod"/>
            </a:pPr>
            <a:r>
              <a:rPr lang="en-US" sz="1050" b="1" i="0" dirty="0">
                <a:solidFill>
                  <a:srgbClr val="0D0D0D"/>
                </a:solidFill>
                <a:effectLst/>
                <a:highlight>
                  <a:srgbClr val="FFFFFF"/>
                </a:highlight>
              </a:rPr>
              <a:t>Components</a:t>
            </a:r>
            <a:r>
              <a:rPr lang="en-US" sz="1050" b="0" i="0" dirty="0">
                <a:solidFill>
                  <a:srgbClr val="0D0D0D"/>
                </a:solidFill>
                <a:effectLst/>
                <a:highlight>
                  <a:srgbClr val="FFFFFF"/>
                </a:highlight>
              </a:rPr>
              <a:t>:</a:t>
            </a:r>
          </a:p>
          <a:p>
            <a:pPr marL="742950" lvl="1" indent="-285750" algn="just">
              <a:buFont typeface="+mj-lt"/>
              <a:buAutoNum type="arabicPeriod"/>
            </a:pPr>
            <a:r>
              <a:rPr lang="en-US" sz="1050" b="1" i="0" dirty="0">
                <a:solidFill>
                  <a:srgbClr val="0D0D0D"/>
                </a:solidFill>
                <a:effectLst/>
                <a:highlight>
                  <a:srgbClr val="FFFFFF"/>
                </a:highlight>
              </a:rPr>
              <a:t>Transmitter</a:t>
            </a:r>
            <a:r>
              <a:rPr lang="en-US" sz="1050" b="0" i="0" dirty="0">
                <a:solidFill>
                  <a:srgbClr val="0D0D0D"/>
                </a:solidFill>
                <a:effectLst/>
                <a:highlight>
                  <a:srgbClr val="FFFFFF"/>
                </a:highlight>
              </a:rPr>
              <a:t>: Emits ultrasonic waves (typically at 40 kHz).</a:t>
            </a:r>
          </a:p>
          <a:p>
            <a:pPr marL="742950" lvl="1" indent="-285750" algn="just">
              <a:buFont typeface="+mj-lt"/>
              <a:buAutoNum type="arabicPeriod"/>
            </a:pPr>
            <a:r>
              <a:rPr lang="en-US" sz="1050" b="1" i="0" dirty="0">
                <a:solidFill>
                  <a:srgbClr val="0D0D0D"/>
                </a:solidFill>
                <a:effectLst/>
                <a:highlight>
                  <a:srgbClr val="FFFFFF"/>
                </a:highlight>
              </a:rPr>
              <a:t>Receiver</a:t>
            </a:r>
            <a:r>
              <a:rPr lang="en-US" sz="1050" b="0" i="0" dirty="0">
                <a:solidFill>
                  <a:srgbClr val="0D0D0D"/>
                </a:solidFill>
                <a:effectLst/>
                <a:highlight>
                  <a:srgbClr val="FFFFFF"/>
                </a:highlight>
              </a:rPr>
              <a:t>: Detects the waves that bounce back from an object.</a:t>
            </a:r>
          </a:p>
          <a:p>
            <a:pPr algn="just">
              <a:buFont typeface="+mj-lt"/>
              <a:buAutoNum type="arabicPeriod"/>
            </a:pPr>
            <a:r>
              <a:rPr lang="en-US" sz="1050" b="1" i="0" dirty="0">
                <a:solidFill>
                  <a:srgbClr val="0D0D0D"/>
                </a:solidFill>
                <a:effectLst/>
                <a:highlight>
                  <a:srgbClr val="FFFFFF"/>
                </a:highlight>
              </a:rPr>
              <a:t>Working Principle</a:t>
            </a:r>
            <a:r>
              <a:rPr lang="en-US" sz="1050" b="0" i="0" dirty="0">
                <a:solidFill>
                  <a:srgbClr val="0D0D0D"/>
                </a:solidFill>
                <a:effectLst/>
                <a:highlight>
                  <a:srgbClr val="FFFFFF"/>
                </a:highlight>
              </a:rPr>
              <a:t>:</a:t>
            </a:r>
          </a:p>
          <a:p>
            <a:pPr marL="742950" lvl="1" indent="-285750" algn="just">
              <a:buFont typeface="+mj-lt"/>
              <a:buAutoNum type="arabicPeriod"/>
            </a:pPr>
            <a:r>
              <a:rPr lang="en-US" sz="1050" b="0" i="0" dirty="0">
                <a:solidFill>
                  <a:srgbClr val="0D0D0D"/>
                </a:solidFill>
                <a:effectLst/>
                <a:highlight>
                  <a:srgbClr val="FFFFFF"/>
                </a:highlight>
              </a:rPr>
              <a:t>The sensor sends out a burst of ultrasonic sound waves.</a:t>
            </a:r>
          </a:p>
          <a:p>
            <a:pPr marL="742950" lvl="1" indent="-285750" algn="just">
              <a:buFont typeface="+mj-lt"/>
              <a:buAutoNum type="arabicPeriod"/>
            </a:pPr>
            <a:r>
              <a:rPr lang="en-US" sz="1050" b="0" i="0" dirty="0">
                <a:solidFill>
                  <a:srgbClr val="0D0D0D"/>
                </a:solidFill>
                <a:effectLst/>
                <a:highlight>
                  <a:srgbClr val="FFFFFF"/>
                </a:highlight>
              </a:rPr>
              <a:t>These waves travel through the air and reflect back upon hitting an object.</a:t>
            </a:r>
          </a:p>
          <a:p>
            <a:pPr marL="742950" lvl="1" indent="-285750" algn="just">
              <a:buFont typeface="+mj-lt"/>
              <a:buAutoNum type="arabicPeriod"/>
            </a:pPr>
            <a:r>
              <a:rPr lang="en-US" sz="1050" b="0" i="0" dirty="0">
                <a:solidFill>
                  <a:srgbClr val="0D0D0D"/>
                </a:solidFill>
                <a:effectLst/>
                <a:highlight>
                  <a:srgbClr val="FFFFFF"/>
                </a:highlight>
              </a:rPr>
              <a:t>The sensor calculates the distance based on the time it takes for the waves to return.</a:t>
            </a:r>
          </a:p>
          <a:p>
            <a:pPr algn="just">
              <a:buFont typeface="+mj-lt"/>
              <a:buAutoNum type="arabicPeriod"/>
            </a:pPr>
            <a:r>
              <a:rPr lang="en-US" sz="1050" b="1" i="0" dirty="0">
                <a:solidFill>
                  <a:srgbClr val="0D0D0D"/>
                </a:solidFill>
                <a:effectLst/>
                <a:highlight>
                  <a:srgbClr val="FFFFFF"/>
                </a:highlight>
              </a:rPr>
              <a:t>Distance Measurement</a:t>
            </a:r>
            <a:r>
              <a:rPr lang="en-US" sz="1050" b="0" i="0" dirty="0">
                <a:solidFill>
                  <a:srgbClr val="0D0D0D"/>
                </a:solidFill>
                <a:effectLst/>
                <a:highlight>
                  <a:srgbClr val="FFFFFF"/>
                </a:highlight>
              </a:rPr>
              <a:t>:</a:t>
            </a:r>
          </a:p>
          <a:p>
            <a:pPr marL="742950" lvl="1" indent="-285750" algn="just">
              <a:buFont typeface="+mj-lt"/>
              <a:buAutoNum type="arabicPeriod"/>
            </a:pPr>
            <a:r>
              <a:rPr lang="en-US" sz="1050" b="0" i="0" dirty="0">
                <a:solidFill>
                  <a:srgbClr val="0D0D0D"/>
                </a:solidFill>
                <a:effectLst/>
                <a:highlight>
                  <a:srgbClr val="FFFFFF"/>
                </a:highlight>
              </a:rPr>
              <a:t>Commonly used to measure distances ranging from a few centimeters to several meters.</a:t>
            </a:r>
          </a:p>
          <a:p>
            <a:pPr marL="742950" lvl="1" indent="-285750" algn="just">
              <a:buFont typeface="+mj-lt"/>
              <a:buAutoNum type="arabicPeriod"/>
            </a:pPr>
            <a:r>
              <a:rPr lang="en-US" sz="1050" b="0" i="0" dirty="0">
                <a:solidFill>
                  <a:srgbClr val="0D0D0D"/>
                </a:solidFill>
                <a:effectLst/>
                <a:highlight>
                  <a:srgbClr val="FFFFFF"/>
                </a:highlight>
              </a:rPr>
              <a:t>The formula used is: Distance = (Time * Speed of Sound) / 2.</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dirty="0"/>
          </a:p>
        </p:txBody>
      </p:sp>
      <p:pic>
        <p:nvPicPr>
          <p:cNvPr id="2052" name="Picture 4" descr="HC-SR04 Ultrasonic Sensor – SB Components Ltd">
            <a:extLst>
              <a:ext uri="{FF2B5EF4-FFF2-40B4-BE49-F238E27FC236}">
                <a16:creationId xmlns:a16="http://schemas.microsoft.com/office/drawing/2014/main" id="{98EF45EC-6B13-1CD4-A655-9ADD36C03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555" y="235846"/>
            <a:ext cx="5224753" cy="601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7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LDR SENSOR</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064" y="1593130"/>
            <a:ext cx="6054491" cy="3655327"/>
          </a:xfrm>
        </p:spPr>
        <p:txBody>
          <a:bodyPr>
            <a:normAutofit fontScale="85000" lnSpcReduction="10000"/>
          </a:bodyPr>
          <a:lstStyle/>
          <a:p>
            <a:pPr algn="just"/>
            <a:endParaRPr lang="en-US" b="1" i="0" dirty="0">
              <a:solidFill>
                <a:srgbClr val="0D0D0D"/>
              </a:solidFill>
              <a:effectLst/>
              <a:highlight>
                <a:srgbClr val="FFFFFF"/>
              </a:highlight>
            </a:endParaRPr>
          </a:p>
          <a:p>
            <a:pPr algn="just"/>
            <a:r>
              <a:rPr lang="en-US" b="0" i="0" dirty="0">
                <a:solidFill>
                  <a:srgbClr val="0D0D0D"/>
                </a:solidFill>
                <a:effectLst/>
                <a:highlight>
                  <a:srgbClr val="FFFFFF"/>
                </a:highlight>
              </a:rPr>
              <a:t>A Light Dependent Resistor (LDR), also known as a photoresistor, is an electronic component whose resistance changes based on the intensity of light falling on it</a:t>
            </a:r>
          </a:p>
          <a:p>
            <a:pPr algn="just">
              <a:buFont typeface="+mj-lt"/>
              <a:buAutoNum type="arabicPeriod"/>
            </a:pPr>
            <a:r>
              <a:rPr lang="en-US" b="1" i="0" dirty="0">
                <a:solidFill>
                  <a:srgbClr val="0D0D0D"/>
                </a:solidFill>
                <a:effectLst/>
                <a:highlight>
                  <a:srgbClr val="FFFFFF"/>
                </a:highlight>
              </a:rPr>
              <a:t>Working Principle</a:t>
            </a:r>
            <a:r>
              <a:rPr lang="en-US" b="0" i="0" dirty="0">
                <a:solidFill>
                  <a:srgbClr val="0D0D0D"/>
                </a:solidFill>
                <a:effectLst/>
                <a:highlight>
                  <a:srgbClr val="FFFFFF"/>
                </a:highlight>
              </a:rPr>
              <a:t>:</a:t>
            </a:r>
          </a:p>
          <a:p>
            <a:pPr marL="742950" lvl="1" indent="-285750" algn="just">
              <a:buFont typeface="+mj-lt"/>
              <a:buAutoNum type="arabicPeriod"/>
            </a:pPr>
            <a:r>
              <a:rPr lang="en-US" b="0" i="0" dirty="0">
                <a:solidFill>
                  <a:srgbClr val="0D0D0D"/>
                </a:solidFill>
                <a:effectLst/>
                <a:highlight>
                  <a:srgbClr val="FFFFFF"/>
                </a:highlight>
              </a:rPr>
              <a:t>When light photons hit the surface of the LDR, they provide energy to electrons, freeing them and allowing current to flow more easily.</a:t>
            </a:r>
          </a:p>
          <a:p>
            <a:pPr marL="742950" lvl="1" indent="-285750" algn="just">
              <a:buFont typeface="+mj-lt"/>
              <a:buAutoNum type="arabicPeriod"/>
            </a:pPr>
            <a:r>
              <a:rPr lang="en-US" b="0" i="0" dirty="0">
                <a:solidFill>
                  <a:srgbClr val="0D0D0D"/>
                </a:solidFill>
                <a:effectLst/>
                <a:highlight>
                  <a:srgbClr val="FFFFFF"/>
                </a:highlight>
              </a:rPr>
              <a:t>In darkness or low light, the LDR has high resistance, limiting the current flow.</a:t>
            </a:r>
          </a:p>
          <a:p>
            <a:pPr algn="just"/>
            <a:br>
              <a:rPr lang="en-US" dirty="0"/>
            </a:br>
            <a:endParaRPr lang="en-US" b="0" i="0" dirty="0">
              <a:solidFill>
                <a:srgbClr val="0D0D0D"/>
              </a:solidFill>
              <a:effectLst/>
              <a:highlight>
                <a:srgbClr val="FFFFFF"/>
              </a:highlight>
            </a:endParaRP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dirty="0"/>
          </a:p>
        </p:txBody>
      </p:sp>
      <p:pic>
        <p:nvPicPr>
          <p:cNvPr id="3076" name="Picture 4" descr="Ldr Sensor Module at Rs 45/piece | LDR Sensor | ID: 22554098348">
            <a:extLst>
              <a:ext uri="{FF2B5EF4-FFF2-40B4-BE49-F238E27FC236}">
                <a16:creationId xmlns:a16="http://schemas.microsoft.com/office/drawing/2014/main" id="{2F141F22-CE90-F664-8AB4-B8068CB97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144" y="1086852"/>
            <a:ext cx="5019856" cy="468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997378"/>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Architecture pitch deck</Template>
  <TotalTime>43</TotalTime>
  <Words>883</Words>
  <Application>Microsoft Office PowerPoint</Application>
  <PresentationFormat>Widescreen</PresentationFormat>
  <Paragraphs>88</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Avenir Next LT Pro Light</vt:lpstr>
      <vt:lpstr>Calibri</vt:lpstr>
      <vt:lpstr>Posterama</vt:lpstr>
      <vt:lpstr>Times New Roman</vt:lpstr>
      <vt:lpstr>Custom</vt:lpstr>
      <vt:lpstr>SMART HOME AUTOMATION SYSTEM   Ragavendar 210701202 Raghav 210701203 </vt:lpstr>
      <vt:lpstr>Agenda </vt:lpstr>
      <vt:lpstr> INTRODUCTION AND PURPOSE OF THE PROJECT</vt:lpstr>
      <vt:lpstr>INTRODUCTION</vt:lpstr>
      <vt:lpstr>Purpose of the project</vt:lpstr>
      <vt:lpstr>COMPONENTS USED</vt:lpstr>
      <vt:lpstr>ESP 32</vt:lpstr>
      <vt:lpstr>Ultrasonic sensor</vt:lpstr>
      <vt:lpstr>LDR SENSOR</vt:lpstr>
      <vt:lpstr>DHT22 SENSOR</vt:lpstr>
      <vt:lpstr>Jumper wires</vt:lpstr>
      <vt:lpstr>BREAD BOARD</vt:lpstr>
      <vt:lpstr>CIRCUIT DIAGRAM</vt:lpstr>
      <vt:lpstr>PowerPoint Presentation</vt:lpstr>
      <vt:lpstr>ARCHITECTURE DIAGRAM</vt:lpstr>
      <vt:lpstr>PowerPoint Presentation</vt:lpstr>
      <vt:lpstr>RESULTS/OUTPUT</vt:lpstr>
      <vt:lpstr>PowerPoint Presentation</vt:lpstr>
      <vt:lpstr>PowerPoint Presentation</vt:lpstr>
      <vt:lpstr>CONCLUSION AND FUTURE SCOPE</vt:lpstr>
      <vt:lpstr>CONCLUSION</vt:lpstr>
      <vt:lpstr>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AUTOMATION SYSTEM   Ragavendar 210701202 Raghav 210701203 </dc:title>
  <dc:creator>Lakshmi V</dc:creator>
  <cp:lastModifiedBy>Lakshmi V</cp:lastModifiedBy>
  <cp:revision>1</cp:revision>
  <dcterms:created xsi:type="dcterms:W3CDTF">2024-05-21T01:04:25Z</dcterms:created>
  <dcterms:modified xsi:type="dcterms:W3CDTF">2024-05-21T01:48:24Z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